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y="5143500" cx="9144000"/>
  <p:notesSz cx="6858000" cy="9144000"/>
  <p:embeddedFontLst>
    <p:embeddedFont>
      <p:font typeface="Roboto"/>
      <p:regular r:id="rId55"/>
      <p:bold r:id="rId56"/>
      <p:italic r:id="rId57"/>
      <p:boldItalic r:id="rId58"/>
    </p:embeddedFont>
    <p:embeddedFont>
      <p:font typeface="Caveat"/>
      <p:regular r:id="rId59"/>
      <p:bold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3F811AF-E3DD-47E9-AFDC-C0097B82055E}">
  <a:tblStyle styleId="{63F811AF-E3DD-47E9-AFDC-C0097B8205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Caveat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Roboto-regular.fntdata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Roboto-italic.fntdata"/><Relationship Id="rId12" Type="http://schemas.openxmlformats.org/officeDocument/2006/relationships/slide" Target="slides/slide6.xml"/><Relationship Id="rId56" Type="http://schemas.openxmlformats.org/officeDocument/2006/relationships/font" Target="fonts/Roboto-bold.fntdata"/><Relationship Id="rId15" Type="http://schemas.openxmlformats.org/officeDocument/2006/relationships/slide" Target="slides/slide9.xml"/><Relationship Id="rId59" Type="http://schemas.openxmlformats.org/officeDocument/2006/relationships/font" Target="fonts/Caveat-regular.fntdata"/><Relationship Id="rId14" Type="http://schemas.openxmlformats.org/officeDocument/2006/relationships/slide" Target="slides/slide8.xml"/><Relationship Id="rId58" Type="http://schemas.openxmlformats.org/officeDocument/2006/relationships/font" Target="fonts/Robo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4da4f19e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84da4f19e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8b5d0cfe2d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8b5d0cfe2d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8b5d0cfe2d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8b5d0cfe2d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4a9d134f8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4a9d134f8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8b5d0cfe2d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8b5d0cfe2d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8b5d0cfe2d_0_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8b5d0cfe2d_0_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8b5d0cfe2d_0_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8b5d0cfe2d_0_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8b5d0cfe2d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8b5d0cfe2d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8b5d0cfe2d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8b5d0cfe2d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8b5d0cfe2d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8b5d0cfe2d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8b5d0cfe2d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8b5d0cfe2d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b5d0cfe2d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8b5d0cfe2d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8b5d0cfe2d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8b5d0cfe2d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84da4f19e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84da4f19e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84da4f19e9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84da4f19e9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84da4f19e9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84da4f19e9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84da4f19e9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84da4f19e9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84da4f19e9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84da4f19e9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84da4f19e9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84da4f19e9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84da4f19e9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84da4f19e9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84da4f19e9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84da4f19e9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4a9d134f8a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4a9d134f8a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84da4f19e9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84da4f19e9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8b5d0cfe2d_0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8b5d0cfe2d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8b5d0cfe2d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8b5d0cfe2d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84da4f19e9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84da4f19e9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4a9d134f8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4a9d134f8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4a9d134f8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4a9d134f8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4a9d134f8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4a9d134f8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8b5d0cfe2d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8b5d0cfe2d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8b5d0cfe2d_0_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8b5d0cfe2d_0_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8b5d0cfe2d_0_5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8b5d0cfe2d_0_5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4da4f19e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84da4f19e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8b5d0cfe2d_0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8b5d0cfe2d_0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8b5d0cfe2d_0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8b5d0cfe2d_0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8b5d0cfe2d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8b5d0cfe2d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8b5d0cfe2d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8b5d0cfe2d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8b5d0cfe2d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8b5d0cfe2d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84da4f19e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84da4f19e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84da4f19e9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84da4f19e9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4a9d134f8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4a9d134f8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4a9d134f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4a9d134f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86d5fd056cbe2a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86d5fd056cbe2a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86d5fd056cbe2a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86d5fd056cbe2a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b5d0cfe2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8b5d0cfe2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84da4f19e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84da4f19e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8b5d0cfe2d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8b5d0cfe2d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ryRun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1F3C74"/>
              </a:buClr>
              <a:buSzPts val="1800"/>
              <a:buChar char="●"/>
              <a:defRPr>
                <a:solidFill>
                  <a:srgbClr val="1F3C74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1F3C74"/>
              </a:buClr>
              <a:buSzPts val="1400"/>
              <a:buChar char="○"/>
              <a:defRPr>
                <a:solidFill>
                  <a:srgbClr val="1F3C74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1F3C74"/>
              </a:buClr>
              <a:buSzPts val="1400"/>
              <a:buChar char="■"/>
              <a:defRPr>
                <a:solidFill>
                  <a:srgbClr val="1F3C74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1F3C74"/>
              </a:buClr>
              <a:buSzPts val="1400"/>
              <a:buChar char="●"/>
              <a:defRPr>
                <a:solidFill>
                  <a:srgbClr val="1F3C74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1F3C74"/>
              </a:buClr>
              <a:buSzPts val="1400"/>
              <a:buChar char="○"/>
              <a:defRPr>
                <a:solidFill>
                  <a:srgbClr val="1F3C74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1F3C74"/>
              </a:buClr>
              <a:buSzPts val="1400"/>
              <a:buChar char="■"/>
              <a:defRPr>
                <a:solidFill>
                  <a:srgbClr val="1F3C74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1F3C74"/>
              </a:buClr>
              <a:buSzPts val="1400"/>
              <a:buChar char="●"/>
              <a:defRPr>
                <a:solidFill>
                  <a:srgbClr val="1F3C74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1F3C74"/>
              </a:buClr>
              <a:buSzPts val="1400"/>
              <a:buChar char="○"/>
              <a:defRPr>
                <a:solidFill>
                  <a:srgbClr val="1F3C74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1F3C74"/>
              </a:buClr>
              <a:buSzPts val="1400"/>
              <a:buChar char="■"/>
              <a:defRPr>
                <a:solidFill>
                  <a:srgbClr val="1F3C74"/>
                </a:solidFill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2800"/>
              <a:buNone/>
              <a:defRPr sz="2800">
                <a:solidFill>
                  <a:srgbClr val="E1BF7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1800"/>
              <a:buChar char="●"/>
              <a:defRPr sz="1800">
                <a:solidFill>
                  <a:srgbClr val="E1BF74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1400"/>
              <a:buChar char="○"/>
              <a:defRPr>
                <a:solidFill>
                  <a:srgbClr val="E1BF74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1400"/>
              <a:buChar char="■"/>
              <a:defRPr>
                <a:solidFill>
                  <a:srgbClr val="E1BF74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1400"/>
              <a:buChar char="●"/>
              <a:defRPr>
                <a:solidFill>
                  <a:srgbClr val="E1BF74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1400"/>
              <a:buChar char="○"/>
              <a:defRPr>
                <a:solidFill>
                  <a:srgbClr val="E1BF74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1400"/>
              <a:buChar char="■"/>
              <a:defRPr>
                <a:solidFill>
                  <a:srgbClr val="E1BF74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1400"/>
              <a:buChar char="●"/>
              <a:defRPr>
                <a:solidFill>
                  <a:srgbClr val="E1BF74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1400"/>
              <a:buChar char="○"/>
              <a:defRPr>
                <a:solidFill>
                  <a:srgbClr val="E1BF74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1BF74"/>
              </a:buClr>
              <a:buSzPts val="1400"/>
              <a:buChar char="■"/>
              <a:defRPr>
                <a:solidFill>
                  <a:srgbClr val="E1BF74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4492025" y="4601125"/>
            <a:ext cx="43038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1BF74"/>
                </a:solidFill>
              </a:rPr>
              <a:t>https://github.com/cktricky/csa/tree/OWASP-NoVA</a:t>
            </a:r>
            <a:endParaRPr>
              <a:solidFill>
                <a:srgbClr val="E1BF74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medium.com/life-at-chime/monocle-how-chime-creates-a-proactive-security-engineering-culture-part-1-dedd3846127f" TargetMode="External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jit.io/blog/semgrep-to-uncover-log4j-vulnerabilities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features/copilot" TargetMode="External"/><Relationship Id="rId4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6.gif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299954" y="1309000"/>
            <a:ext cx="4921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Contextual Security Analysis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(CSA)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3554" y="152400"/>
            <a:ext cx="3618047" cy="3618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0"/>
              <a:t>🧐</a:t>
            </a:r>
            <a:endParaRPr sz="20000"/>
          </a:p>
        </p:txBody>
      </p:sp>
      <p:sp>
        <p:nvSpPr>
          <p:cNvPr id="143" name="Google Shape;143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something: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✅ Practical for people defending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✅ Harnesses existing tooling &amp; pipeline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✅ Build on top of existing tribal knowledge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✅ Balance between </a:t>
            </a:r>
            <a:r>
              <a:rPr lang="en"/>
              <a:t>adaptability/speed</a:t>
            </a:r>
            <a:r>
              <a:rPr lang="en"/>
              <a:t> and perfection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Contextual Security Analysis (CSA)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Tell me you’re doing CSA without telling me you’re…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Use Cases</a:t>
            </a:r>
            <a:endParaRPr/>
          </a:p>
        </p:txBody>
      </p:sp>
      <p:sp>
        <p:nvSpPr>
          <p:cNvPr id="159" name="Google Shape;15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Awareness:</a:t>
            </a:r>
            <a:endParaRPr b="1"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Looking for new risks in code changes using more than one factor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Variant Analysis &amp; Regressions: </a:t>
            </a:r>
            <a:endParaRPr b="1">
              <a:solidFill>
                <a:schemeClr val="accent1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Looking for similar issues that have cropped up in the past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Remediation</a:t>
            </a:r>
            <a:r>
              <a:rPr b="1" lang="en">
                <a:solidFill>
                  <a:schemeClr val="accent1"/>
                </a:solidFill>
              </a:rPr>
              <a:t>:</a:t>
            </a:r>
            <a:endParaRPr b="1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1"/>
                </a:solidFill>
              </a:rPr>
              <a:t>	Assist developers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Chime &amp; Monocle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3711800" y="668125"/>
            <a:ext cx="5058900" cy="36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📚</a:t>
            </a:r>
            <a:r>
              <a:rPr lang="en" sz="1000" u="sng">
                <a:solidFill>
                  <a:srgbClr val="E1BF74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https://medium.com/life-at-chime/monocle-how-chime-creates-a-proactive-security-engineering-culture-part-1-dedd3846127f</a:t>
            </a:r>
            <a:br>
              <a:rPr lang="en" sz="1000">
                <a:solidFill>
                  <a:srgbClr val="E1BF74"/>
                </a:solidFill>
              </a:rPr>
            </a:br>
            <a:br>
              <a:rPr lang="en" sz="1000">
                <a:solidFill>
                  <a:srgbClr val="E1BF74"/>
                </a:solidFill>
              </a:rPr>
            </a:br>
            <a:endParaRPr sz="1000">
              <a:solidFill>
                <a:srgbClr val="E1BF7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✅ </a:t>
            </a:r>
            <a:r>
              <a:rPr b="1" lang="en" sz="1400"/>
              <a:t>USES MULTIPLE RISK FACTORS 💥</a:t>
            </a:r>
            <a:endParaRPr b="1" sz="1000">
              <a:solidFill>
                <a:srgbClr val="E1BF7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✅ Practical for people defending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✅ Harnesses existing tooling &amp; pipeline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✅ Balance between adaptability/speed and perfection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952" y="954100"/>
            <a:ext cx="2628772" cy="34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Advanced Security (GHAS)</a:t>
            </a:r>
            <a:endParaRPr/>
          </a:p>
        </p:txBody>
      </p:sp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4572000" y="1059275"/>
            <a:ext cx="435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REVEALS</a:t>
            </a:r>
            <a:r>
              <a:rPr b="1" lang="en"/>
              <a:t> MULTIPLE RISK FACTORS</a:t>
            </a:r>
            <a:r>
              <a:rPr lang="en"/>
              <a:t>:</a:t>
            </a:r>
            <a:br>
              <a:rPr lang="en"/>
            </a:b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Dependency scanning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CodeQL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Secret Scanning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7"/>
          <p:cNvSpPr txBox="1"/>
          <p:nvPr/>
        </p:nvSpPr>
        <p:spPr>
          <a:xfrm>
            <a:off x="389825" y="1110150"/>
            <a:ext cx="32289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E1BF74"/>
                </a:solidFill>
              </a:rPr>
              <a:t>https://docs.github.com/en/code-security/getting-started/github-security-features#available-with-github-advanced-security</a:t>
            </a:r>
            <a:endParaRPr sz="800">
              <a:solidFill>
                <a:srgbClr val="E1BF74"/>
              </a:solidFill>
            </a:endParaRPr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950" y="1665875"/>
            <a:ext cx="2992250" cy="254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Use Cases</a:t>
            </a:r>
            <a:endParaRPr/>
          </a:p>
        </p:txBody>
      </p:sp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Awareness:</a:t>
            </a:r>
            <a:endParaRPr b="1">
              <a:solidFill>
                <a:schemeClr val="accent1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Looking for new risks in code changes using more than one factor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1BF74"/>
                </a:solidFill>
              </a:rPr>
              <a:t>Variant Analysis &amp; Regressions: </a:t>
            </a:r>
            <a:endParaRPr b="1">
              <a:solidFill>
                <a:srgbClr val="E1BF74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1BF74"/>
                </a:solidFill>
              </a:rPr>
              <a:t>Looking for similar issues that have cropped up in the past</a:t>
            </a:r>
            <a:endParaRPr>
              <a:solidFill>
                <a:srgbClr val="E1BF7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Remediation:</a:t>
            </a:r>
            <a:endParaRPr b="1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1"/>
                </a:solidFill>
              </a:rPr>
              <a:t>	Assist developers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Semgrep</a:t>
            </a:r>
            <a:endParaRPr/>
          </a:p>
        </p:txBody>
      </p:sp>
      <p:sp>
        <p:nvSpPr>
          <p:cNvPr id="186" name="Google Shape;186;p29"/>
          <p:cNvSpPr txBox="1"/>
          <p:nvPr>
            <p:ph idx="1" type="body"/>
          </p:nvPr>
        </p:nvSpPr>
        <p:spPr>
          <a:xfrm>
            <a:off x="311700" y="1152475"/>
            <a:ext cx="324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📚</a:t>
            </a:r>
            <a:r>
              <a:rPr lang="en" sz="1300" u="sng">
                <a:solidFill>
                  <a:srgbClr val="E1BF74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https://www.jit.io/blog/semgrep-to-uncover-log4j-vulnerabilities</a:t>
            </a:r>
            <a:endParaRPr sz="1300">
              <a:solidFill>
                <a:srgbClr val="E1BF7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E1BF7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✅ Practical for people defending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✅ Priotizes speed (important when an incident occurs)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✅ Harnesses existing tooling &amp; pipeline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5025" y="525425"/>
            <a:ext cx="2909499" cy="130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4501" y="1889800"/>
            <a:ext cx="3018125" cy="257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Use Cases</a:t>
            </a:r>
            <a:endParaRPr/>
          </a:p>
        </p:txBody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Awareness:</a:t>
            </a:r>
            <a:endParaRPr b="1">
              <a:solidFill>
                <a:schemeClr val="accent1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Looking for new risks in code changes using more than one factor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</a:rPr>
              <a:t>Variant Analysis &amp; Regressions: </a:t>
            </a:r>
            <a:endParaRPr b="1">
              <a:solidFill>
                <a:schemeClr val="accent1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Looking for similar issues that have cropped up in the past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1BF74"/>
                </a:solidFill>
              </a:rPr>
              <a:t>Remediation:</a:t>
            </a:r>
            <a:endParaRPr b="1">
              <a:solidFill>
                <a:srgbClr val="E1BF7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E1BF74"/>
                </a:solidFill>
              </a:rPr>
              <a:t>	Assist developers</a:t>
            </a:r>
            <a:endParaRPr>
              <a:solidFill>
                <a:srgbClr val="E1BF74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Co-Pilot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11700" y="1152475"/>
            <a:ext cx="3722100" cy="3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📚</a:t>
            </a:r>
            <a:r>
              <a:rPr lang="en" sz="1700" u="sng">
                <a:solidFill>
                  <a:srgbClr val="E1BF74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https://github.com/features/copilot</a:t>
            </a:r>
            <a:br>
              <a:rPr lang="en" sz="1700"/>
            </a:br>
            <a:br>
              <a:rPr lang="en" sz="1700"/>
            </a:br>
            <a:r>
              <a:rPr lang="en" sz="1400"/>
              <a:t>✅ Practical for people defending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✅ Prioritizes speed over perfection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✅ Harnesses existing tooling &amp; pipeline</a:t>
            </a:r>
            <a:endParaRPr sz="1700"/>
          </a:p>
        </p:txBody>
      </p:sp>
      <p:pic>
        <p:nvPicPr>
          <p:cNvPr id="201" name="Google Shape;20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7925" y="1608051"/>
            <a:ext cx="4419601" cy="287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490250" y="450150"/>
            <a:ext cx="3645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Firstly, a big </a:t>
            </a:r>
            <a:r>
              <a:rPr lang="en" sz="2000">
                <a:solidFill>
                  <a:schemeClr val="lt1"/>
                </a:solidFill>
              </a:rPr>
              <a:t>THANK YOU!</a:t>
            </a:r>
            <a:r>
              <a:rPr lang="en" sz="2000"/>
              <a:t> to: </a:t>
            </a:r>
            <a:br>
              <a:rPr lang="en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Troy Marshall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Sean Poris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Ben Pick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Mike McCabe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Rinaldi Rampen</a:t>
            </a:r>
            <a:br>
              <a:rPr lang="en" sz="2000"/>
            </a:b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OF YOU! </a:t>
            </a:r>
            <a:r>
              <a:rPr lang="en" sz="2000"/>
              <a:t>👏</a:t>
            </a:r>
            <a:r>
              <a:rPr lang="en" sz="2000"/>
              <a:t>👏👏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62" name="Google Shape;62;p14"/>
          <p:cNvSpPr txBox="1"/>
          <p:nvPr/>
        </p:nvSpPr>
        <p:spPr>
          <a:xfrm>
            <a:off x="5545400" y="1068450"/>
            <a:ext cx="1691100" cy="15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/>
              <a:t>🙇</a:t>
            </a:r>
            <a:endParaRPr sz="12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Semgrep Assistant</a:t>
            </a:r>
            <a:endParaRPr/>
          </a:p>
        </p:txBody>
      </p:sp>
      <p:sp>
        <p:nvSpPr>
          <p:cNvPr id="207" name="Google Shape;207;p32"/>
          <p:cNvSpPr txBox="1"/>
          <p:nvPr>
            <p:ph idx="1" type="body"/>
          </p:nvPr>
        </p:nvSpPr>
        <p:spPr>
          <a:xfrm>
            <a:off x="311700" y="1152475"/>
            <a:ext cx="3679800" cy="33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📚</a:t>
            </a:r>
            <a:r>
              <a:rPr lang="en" sz="1400"/>
              <a:t>https://semgrep.dev/products/semgrep-code/assistant/</a:t>
            </a:r>
            <a:endParaRPr sz="1400"/>
          </a:p>
        </p:txBody>
      </p:sp>
      <p:pic>
        <p:nvPicPr>
          <p:cNvPr id="208" name="Google Shape;2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9124" y="530975"/>
            <a:ext cx="4383174" cy="394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concepts </a:t>
            </a:r>
            <a:r>
              <a:rPr lang="en"/>
              <a:t>💡</a:t>
            </a:r>
            <a:endParaRPr/>
          </a:p>
        </p:txBody>
      </p:sp>
      <p:sp>
        <p:nvSpPr>
          <p:cNvPr id="214" name="Google Shape;21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Ideally, we merge these strategies together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There are still signals for risk that we’re not yet tapping into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need tooling to keep pace with internal technology adoption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Scaling knowledge is key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&gt; Control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							   </a:t>
            </a:r>
            <a:r>
              <a:rPr lang="en"/>
              <a:t>Context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(S,D,I)AST embodies this: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😭Limited data points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😭</a:t>
            </a:r>
            <a:r>
              <a:rPr lang="en"/>
              <a:t>Enforcement of rules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😭</a:t>
            </a:r>
            <a:r>
              <a:rPr lang="en"/>
              <a:t>Blocking checkpoints</a:t>
            </a:r>
            <a:br>
              <a:rPr lang="en"/>
            </a:br>
            <a:br>
              <a:rPr lang="en"/>
            </a:br>
            <a:r>
              <a:rPr lang="en"/>
              <a:t>😭Pattern matching</a:t>
            </a:r>
            <a:endParaRPr/>
          </a:p>
        </p:txBody>
      </p:sp>
      <p:sp>
        <p:nvSpPr>
          <p:cNvPr id="231" name="Google Shape;231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Gen: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😍Combines</a:t>
            </a:r>
            <a:r>
              <a:rPr lang="en"/>
              <a:t> many data points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😍Warnings &amp; guidance over enforcement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😍 Remediation assistance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😍 Risk-focused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6"/>
          <p:cNvSpPr txBox="1"/>
          <p:nvPr/>
        </p:nvSpPr>
        <p:spPr>
          <a:xfrm>
            <a:off x="1150200" y="3868825"/>
            <a:ext cx="684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1BF74"/>
                </a:solidFill>
              </a:rPr>
              <a:t>Download Link: https://www.dryrun.security/resources/csa-guide</a:t>
            </a:r>
            <a:endParaRPr b="1">
              <a:solidFill>
                <a:srgbClr val="E1BF74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CSA - SLIDE </a:t>
            </a:r>
            <a:r>
              <a:rPr lang="en"/>
              <a:t>🛝</a:t>
            </a:r>
            <a:endParaRPr/>
          </a:p>
        </p:txBody>
      </p:sp>
      <p:graphicFrame>
        <p:nvGraphicFramePr>
          <p:cNvPr id="238" name="Google Shape;238;p37"/>
          <p:cNvGraphicFramePr/>
          <p:nvPr/>
        </p:nvGraphicFramePr>
        <p:xfrm>
          <a:off x="952500" y="1334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{63F811AF-E3DD-47E9-AFDC-C0097B82055E}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E1BF74"/>
                          </a:solidFill>
                        </a:rPr>
                        <a:t>S</a:t>
                      </a:r>
                      <a:r>
                        <a:rPr lang="en">
                          <a:solidFill>
                            <a:srgbClr val="E1BF74"/>
                          </a:solidFill>
                        </a:rPr>
                        <a:t>urface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How the surface of the application changes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E1BF74"/>
                          </a:solidFill>
                        </a:rPr>
                        <a:t>L</a:t>
                      </a:r>
                      <a:r>
                        <a:rPr lang="en">
                          <a:solidFill>
                            <a:srgbClr val="E1BF74"/>
                          </a:solidFill>
                        </a:rPr>
                        <a:t>anguage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Language and framework that the application is written in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E1BF74"/>
                          </a:solidFill>
                        </a:rPr>
                        <a:t>I</a:t>
                      </a:r>
                      <a:r>
                        <a:rPr lang="en">
                          <a:solidFill>
                            <a:srgbClr val="E1BF74"/>
                          </a:solidFill>
                        </a:rPr>
                        <a:t>ntent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Evaluates the person making the change, both in their patterns and their purpose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E1BF74"/>
                          </a:solidFill>
                        </a:rPr>
                        <a:t>D</a:t>
                      </a:r>
                      <a:r>
                        <a:rPr lang="en">
                          <a:solidFill>
                            <a:srgbClr val="E1BF74"/>
                          </a:solidFill>
                        </a:rPr>
                        <a:t>etection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Tooling in place to detect vulnerabilities and security issues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E1BF74"/>
                          </a:solidFill>
                        </a:rPr>
                        <a:t>E</a:t>
                      </a:r>
                      <a:r>
                        <a:rPr lang="en">
                          <a:solidFill>
                            <a:srgbClr val="E1BF74"/>
                          </a:solidFill>
                        </a:rPr>
                        <a:t>nvironment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Purpose of the application and service in the organization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- Surface</a:t>
            </a:r>
            <a:endParaRPr/>
          </a:p>
        </p:txBody>
      </p:sp>
      <p:sp>
        <p:nvSpPr>
          <p:cNvPr id="244" name="Google Shape;244;p3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⚠️</a:t>
            </a:r>
            <a:r>
              <a:rPr lang="en"/>
              <a:t>Sensitive Code Paths</a:t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🚧</a:t>
            </a:r>
            <a:r>
              <a:rPr lang="en"/>
              <a:t> HTTP Routes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Depending on your language and framework, this could be configuration files, middleware, controllers, or how your application and service handles auth.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Routes refers to an exposed endpoint on an application that will take user-supplied information and perform an action. Expansion or contractions of these routes in an application inherently change the risk profile of the application.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SLIDE - Language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💬Source Language</a:t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🧱Web Framework</a:t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weighs the language used (ex: Golang, Rust, PHP, etc.) as each has their own security issues and known vulnerabilities.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Each web framework contains their own unique variations of sensitive areas, configurations, and components. Framework nuances are subtle and highly specific security issues that are akin to “footguns” 🦶🔫.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SLIDE - Intent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4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📡 Authorship frequency</a:t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🫅Author is not an owner</a:t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4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the author rarely commits or has never committed to this repo this indicates the author may be unfamiliar with the development standards of the code base.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Code changes to a portion of code in which the author is not an owner or on a team that owns this portion of the code.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SLIDE - Detection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4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🤐 Secrets</a:t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👩‍🔬 Testing</a:t>
            </a:r>
            <a:endParaRPr/>
          </a:p>
        </p:txBody>
      </p:sp>
      <p:sp>
        <p:nvSpPr>
          <p:cNvPr id="266" name="Google Shape;266;p4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ecret scanning technology has enabled the detection of sensitive keys when pushed in source code. This is a major indicator of risk in a code change.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Consuming (S|D)AST, dependency, docker image, etc. scanner tool output. Past bug bounty submissions as a historical reference to known dangerous anti-patterns. Similar concept with </a:t>
            </a:r>
            <a:r>
              <a:rPr lang="en"/>
              <a:t>vulnerabilities Identified by </a:t>
            </a:r>
            <a:r>
              <a:rPr lang="en"/>
              <a:t>internal/external security contributors.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 Johnson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@cktricky</a:t>
            </a:r>
            <a:endParaRPr/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Co-Host of Absolute AppSec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CTO of DryRun Security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BJJ Nerd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6450" y="444700"/>
            <a:ext cx="2836074" cy="4254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- Environment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r>
              <a:rPr lang="en"/>
              <a:t>💪 </a:t>
            </a:r>
            <a:r>
              <a:rPr lang="en"/>
              <a:t>Change protection</a:t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👩‍💼 Business Risk</a:t>
            </a:r>
            <a:endParaRPr/>
          </a:p>
        </p:txBody>
      </p:sp>
      <p:sp>
        <p:nvSpPr>
          <p:cNvPr id="273" name="Google Shape;273;p4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the application utilize branch protection features or other testing-relevant gating mechanisms to ensure evaluation of new code changes?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Critical factors include the level of risk a service poses through its business function, the type of data it processes/stores/transmits, and its overall importance to the business.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!(Deterministic vs P</a:t>
            </a:r>
            <a:r>
              <a:rPr lang="en"/>
              <a:t>robabilistic)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Surprise… it’s both! </a:t>
            </a:r>
            <a:r>
              <a:rPr lang="en"/>
              <a:t>🎉</a:t>
            </a:r>
            <a:endParaRPr/>
          </a:p>
        </p:txBody>
      </p:sp>
      <p:sp>
        <p:nvSpPr>
          <p:cNvPr id="284" name="Google Shape;284;p44"/>
          <p:cNvSpPr txBox="1"/>
          <p:nvPr/>
        </p:nvSpPr>
        <p:spPr>
          <a:xfrm>
            <a:off x="2720225" y="1855900"/>
            <a:ext cx="305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85" name="Google Shape;285;p44"/>
          <p:cNvGraphicFramePr/>
          <p:nvPr/>
        </p:nvGraphicFramePr>
        <p:xfrm>
          <a:off x="915375" y="1167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{63F811AF-E3DD-47E9-AFDC-C0097B82055E}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Probabilistic</a:t>
                      </a:r>
                      <a:r>
                        <a:rPr lang="en">
                          <a:solidFill>
                            <a:srgbClr val="E1BF74"/>
                          </a:solidFill>
                        </a:rPr>
                        <a:t> 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Use to gather context 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(ie - is this touching authentication?)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Use to provide (anti)pattern analysis 🧠 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(ie - does this match the pattern for a previously known 🐛)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254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Deterministic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Also can be used to gather context 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(ie - 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Write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 code that checks if this is a first time repo author)</a:t>
                      </a:r>
                      <a:br>
                        <a:rPr lang="en">
                          <a:solidFill>
                            <a:schemeClr val="lt1"/>
                          </a:solidFill>
                        </a:rPr>
                      </a:br>
                      <a:br>
                        <a:rPr lang="en">
                          <a:solidFill>
                            <a:schemeClr val="lt1"/>
                          </a:solidFill>
                        </a:rPr>
                      </a:br>
                      <a:r>
                        <a:rPr lang="en">
                          <a:solidFill>
                            <a:srgbClr val="E1BF74"/>
                          </a:solidFill>
                        </a:rPr>
                        <a:t>Specific things that produce exact matches</a:t>
                      </a:r>
                      <a:endParaRPr>
                        <a:solidFill>
                          <a:srgbClr val="E1BF74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(ie - 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Write</a:t>
                      </a:r>
                      <a:r>
                        <a:rPr lang="en">
                          <a:solidFill>
                            <a:schemeClr val="lt1"/>
                          </a:solidFill>
                        </a:rPr>
                        <a:t> code / Semgrep pattern)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 gridSpan="2">
                  <a:txBody>
                    <a:bodyPr/>
                    <a:lstStyle/>
                    <a:p>
                      <a:pPr indent="0" lvl="0" marL="9144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E1BF74"/>
                          </a:solidFill>
                        </a:rPr>
                        <a:t>🏆USE THE OUTPUT OF BOTH TO REVEAL RISK </a:t>
                      </a:r>
                      <a:r>
                        <a:rPr b="1" lang="en">
                          <a:solidFill>
                            <a:srgbClr val="E1BF74"/>
                          </a:solidFill>
                        </a:rPr>
                        <a:t>🏆</a:t>
                      </a:r>
                      <a:endParaRPr b="1">
                        <a:solidFill>
                          <a:srgbClr val="E1BF74"/>
                        </a:solidFill>
                      </a:endParaRPr>
                    </a:p>
                  </a:txBody>
                  <a:tcPr marT="91425" marB="91425" marR="91425" marL="91425"/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&amp; You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recommendations</a:t>
            </a:r>
            <a:endParaRPr/>
          </a:p>
        </p:txBody>
      </p:sp>
      <p:sp>
        <p:nvSpPr>
          <p:cNvPr id="296" name="Google Shape;296;p46"/>
          <p:cNvSpPr txBox="1"/>
          <p:nvPr>
            <p:ph idx="1" type="body"/>
          </p:nvPr>
        </p:nvSpPr>
        <p:spPr>
          <a:xfrm>
            <a:off x="311700" y="1152475"/>
            <a:ext cx="8520600" cy="31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🔬🧪</a:t>
            </a:r>
            <a:r>
              <a:rPr lang="en"/>
              <a:t>Start </a:t>
            </a:r>
            <a:r>
              <a:rPr lang="en"/>
              <a:t>experimentation</a:t>
            </a:r>
            <a:r>
              <a:rPr lang="en"/>
              <a:t> with Baseplate or something similar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📖 </a:t>
            </a:r>
            <a:r>
              <a:rPr lang="en"/>
              <a:t>Read this article: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https://engineering.peerislands.io/extending-openai-gpt-4-using-langchain-and-pinecone-for-q-a-over-your-own-content-using-1f3e9dc10e91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📖 </a:t>
            </a:r>
            <a:r>
              <a:rPr lang="en"/>
              <a:t>Read this </a:t>
            </a:r>
            <a:r>
              <a:rPr lang="en"/>
              <a:t>book: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https://www.amazon.com/What-ChatGPT-Doing-Does-Work/dp/1579550819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Langchain</a:t>
            </a:r>
            <a:endParaRPr/>
          </a:p>
        </p:txBody>
      </p:sp>
      <p:sp>
        <p:nvSpPr>
          <p:cNvPr id="302" name="Google Shape;302;p47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Modular Components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LLMs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Compressors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Retrievers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Prompts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Chains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… and way more </a:t>
            </a:r>
            <a:endParaRPr/>
          </a:p>
        </p:txBody>
      </p:sp>
      <p:pic>
        <p:nvPicPr>
          <p:cNvPr id="303" name="Google Shape;30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2275" y="445025"/>
            <a:ext cx="3048000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2275" y="2571767"/>
            <a:ext cx="975923" cy="971624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7"/>
          <p:cNvSpPr txBox="1"/>
          <p:nvPr/>
        </p:nvSpPr>
        <p:spPr>
          <a:xfrm>
            <a:off x="5590525" y="2571750"/>
            <a:ext cx="8289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800">
                <a:solidFill>
                  <a:srgbClr val="E1BF74"/>
                </a:solidFill>
              </a:rPr>
              <a:t>+</a:t>
            </a:r>
            <a:endParaRPr sz="4800"/>
          </a:p>
        </p:txBody>
      </p:sp>
      <p:pic>
        <p:nvPicPr>
          <p:cNvPr id="306" name="Google Shape;306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1741" y="2372941"/>
            <a:ext cx="1243559" cy="1369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AI learnings…</a:t>
            </a:r>
            <a:endParaRPr/>
          </a:p>
        </p:txBody>
      </p:sp>
      <p:sp>
        <p:nvSpPr>
          <p:cNvPr id="312" name="Google Shape;312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Contextual Compression + Documents, Chains, LLMs, Prompts… they are all highly configurable and can be very accurate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Created the following: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 Chat bot assistant that can dig through </a:t>
            </a:r>
            <a:r>
              <a:rPr lang="en"/>
              <a:t>your organization’s secure code docs to answer questions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Analysis agent that provides composition of the application (framework, language, security centric libraries, datastore, etc.)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Analysis agent that looks for known (in your app’s specific code base) security bug patterns 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Baseplate - Create Dataset</a:t>
            </a:r>
            <a:endParaRPr/>
          </a:p>
        </p:txBody>
      </p:sp>
      <p:sp>
        <p:nvSpPr>
          <p:cNvPr id="318" name="Google Shape;318;p49"/>
          <p:cNvSpPr txBox="1"/>
          <p:nvPr>
            <p:ph idx="1" type="body"/>
          </p:nvPr>
        </p:nvSpPr>
        <p:spPr>
          <a:xfrm>
            <a:off x="311700" y="1152475"/>
            <a:ext cx="368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Dataset: 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Juice Shop’s </a:t>
            </a:r>
            <a:r>
              <a:rPr b="1" lang="en"/>
              <a:t>README.md</a:t>
            </a:r>
            <a:r>
              <a:rPr lang="en"/>
              <a:t> and </a:t>
            </a:r>
            <a:r>
              <a:rPr b="1" lang="en"/>
              <a:t>package.json </a:t>
            </a:r>
            <a:r>
              <a:rPr lang="en"/>
              <a:t>files</a:t>
            </a:r>
            <a:endParaRPr/>
          </a:p>
        </p:txBody>
      </p:sp>
      <p:pic>
        <p:nvPicPr>
          <p:cNvPr id="319" name="Google Shape;31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450" y="1266300"/>
            <a:ext cx="4032500" cy="318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Baseplate - Create App </a:t>
            </a:r>
            <a:endParaRPr/>
          </a:p>
        </p:txBody>
      </p:sp>
      <p:sp>
        <p:nvSpPr>
          <p:cNvPr id="325" name="Google Shape;325;p5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Provide </a:t>
            </a:r>
            <a:r>
              <a:rPr lang="en"/>
              <a:t>the</a:t>
            </a:r>
            <a:r>
              <a:rPr lang="en"/>
              <a:t> fol</a:t>
            </a:r>
            <a:r>
              <a:rPr lang="en"/>
              <a:t>lowing information: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Template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Context (point to a dataset)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Input Variables (Optional)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Start asking questions…</a:t>
            </a:r>
            <a:endParaRPr/>
          </a:p>
        </p:txBody>
      </p:sp>
      <p:pic>
        <p:nvPicPr>
          <p:cNvPr id="326" name="Google Shape;326;p50"/>
          <p:cNvPicPr preferRelativeResize="0"/>
          <p:nvPr/>
        </p:nvPicPr>
        <p:blipFill rotWithShape="1">
          <a:blip r:embed="rId3">
            <a:alphaModFix/>
          </a:blip>
          <a:srcRect b="0" l="0" r="35645" t="0"/>
          <a:stretch/>
        </p:blipFill>
        <p:spPr>
          <a:xfrm>
            <a:off x="3089850" y="1373175"/>
            <a:ext cx="5884651" cy="29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Baseplate - Ask questions</a:t>
            </a:r>
            <a:endParaRPr/>
          </a:p>
        </p:txBody>
      </p:sp>
      <p:pic>
        <p:nvPicPr>
          <p:cNvPr id="332" name="Google Shape;33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443462"/>
            <a:ext cx="5051475" cy="225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9150" y="1170125"/>
            <a:ext cx="3432450" cy="3222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language / terminology</a:t>
            </a:r>
            <a:endParaRPr/>
          </a:p>
        </p:txBody>
      </p:sp>
      <p:graphicFrame>
        <p:nvGraphicFramePr>
          <p:cNvPr id="75" name="Google Shape;75;p16"/>
          <p:cNvGraphicFramePr/>
          <p:nvPr/>
        </p:nvGraphicFramePr>
        <p:xfrm>
          <a:off x="193975" y="125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{63F811AF-E3DD-47E9-AFDC-C0097B82055E}</a:tableStyleId>
              </a:tblPr>
              <a:tblGrid>
                <a:gridCol w="4348575"/>
                <a:gridCol w="4348575"/>
              </a:tblGrid>
              <a:tr h="681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Dynamic Application Security Testing (DAST)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Sending requests to running web applications and then </a:t>
                      </a:r>
                      <a:r>
                        <a:rPr lang="en">
                          <a:solidFill>
                            <a:srgbClr val="E1BF74"/>
                          </a:solidFill>
                        </a:rPr>
                        <a:t>observing</a:t>
                      </a:r>
                      <a:r>
                        <a:rPr lang="en">
                          <a:solidFill>
                            <a:srgbClr val="E1BF74"/>
                          </a:solidFill>
                        </a:rPr>
                        <a:t> &amp; analyzing the application’s behavior.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58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Static Application Security Testing (SAST)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Analysis of the source code, in its a non-execution environment, for patterns &amp; anti-patterns that indicate a potential security issue.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35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Contextual Security Analysis (CSA)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A modern, comprehensive risk assessment of software changes using a multitude of factors/data-points.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44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AI / LLM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1BF74"/>
                          </a:solidFill>
                        </a:rPr>
                        <a:t>Witch magic 🧙‍♀️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Baseplate Wrap-up</a:t>
            </a:r>
            <a:endParaRPr/>
          </a:p>
        </p:txBody>
      </p:sp>
      <p:sp>
        <p:nvSpPr>
          <p:cNvPr id="339" name="Google Shape;339;p5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Good for: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Testing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Proof of concept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Creating a chat agent quickly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Learning!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Less good for: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Intense customization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More than chat, though not impossible by any stretch</a:t>
            </a:r>
            <a:br>
              <a:rPr lang="en"/>
            </a:br>
            <a:endParaRPr/>
          </a:p>
        </p:txBody>
      </p:sp>
      <p:pic>
        <p:nvPicPr>
          <p:cNvPr id="340" name="Google Shape;34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5150" y="2211200"/>
            <a:ext cx="5385249" cy="119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Customization using Langchain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4"/>
          <p:cNvSpPr txBox="1"/>
          <p:nvPr>
            <p:ph type="title"/>
          </p:nvPr>
        </p:nvSpPr>
        <p:spPr>
          <a:xfrm>
            <a:off x="311700" y="555600"/>
            <a:ext cx="53355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Langchain “Chain” </a:t>
            </a:r>
            <a:r>
              <a:rPr lang="en"/>
              <a:t>⛓️</a:t>
            </a:r>
            <a:endParaRPr/>
          </a:p>
        </p:txBody>
      </p:sp>
      <p:sp>
        <p:nvSpPr>
          <p:cNvPr id="351" name="Google Shape;351;p5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Pinecone vector store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OpenAI embeddings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Prompts (System, Human, Chat)</a:t>
            </a:r>
            <a:endParaRPr/>
          </a:p>
        </p:txBody>
      </p:sp>
      <p:pic>
        <p:nvPicPr>
          <p:cNvPr id="352" name="Google Shape;35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3250" y="663000"/>
            <a:ext cx="4451960" cy="352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5"/>
          <p:cNvSpPr txBox="1"/>
          <p:nvPr>
            <p:ph type="title"/>
          </p:nvPr>
        </p:nvSpPr>
        <p:spPr>
          <a:xfrm>
            <a:off x="311700" y="555600"/>
            <a:ext cx="53355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Langchain “Chain” ⛓️</a:t>
            </a:r>
            <a:endParaRPr/>
          </a:p>
        </p:txBody>
      </p:sp>
      <p:sp>
        <p:nvSpPr>
          <p:cNvPr id="358" name="Google Shape;358;p5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OpenAI LLM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Contextual Compression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Retriever</a:t>
            </a:r>
            <a:endParaRPr/>
          </a:p>
        </p:txBody>
      </p:sp>
      <p:pic>
        <p:nvPicPr>
          <p:cNvPr id="359" name="Google Shape;35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1300" y="843300"/>
            <a:ext cx="4866305" cy="352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250" y="369825"/>
            <a:ext cx="7984102" cy="3992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7"/>
          <p:cNvSpPr txBox="1"/>
          <p:nvPr>
            <p:ph type="title"/>
          </p:nvPr>
        </p:nvSpPr>
        <p:spPr>
          <a:xfrm>
            <a:off x="2344850" y="529750"/>
            <a:ext cx="42285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thoughts on building your own AI powered tooling</a:t>
            </a:r>
            <a:endParaRPr/>
          </a:p>
        </p:txBody>
      </p:sp>
      <p:sp>
        <p:nvSpPr>
          <p:cNvPr id="370" name="Google Shape;370;p57"/>
          <p:cNvSpPr txBox="1"/>
          <p:nvPr>
            <p:ph idx="1" type="body"/>
          </p:nvPr>
        </p:nvSpPr>
        <p:spPr>
          <a:xfrm>
            <a:off x="2286025" y="1798900"/>
            <a:ext cx="5357400" cy="21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🔮</a:t>
            </a:r>
            <a:r>
              <a:rPr lang="en"/>
              <a:t>Know what you’re trying to use it for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🧰</a:t>
            </a:r>
            <a:r>
              <a:rPr lang="en"/>
              <a:t>Integrate into existing tooling and processes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📊</a:t>
            </a:r>
            <a:r>
              <a:rPr lang="en"/>
              <a:t> Harness documentation, tribal knowledge, open source security info, etc.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🥊Combine results from many sources to represent an accurate picture of risk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are changing… they must</a:t>
            </a:r>
            <a:endParaRPr/>
          </a:p>
        </p:txBody>
      </p:sp>
      <p:sp>
        <p:nvSpPr>
          <p:cNvPr id="381" name="Google Shape;381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💡 </a:t>
            </a:r>
            <a:r>
              <a:rPr lang="en"/>
              <a:t>Too many technology choices to continue testing in isolation using a single data point to determine risk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💡 </a:t>
            </a:r>
            <a:r>
              <a:rPr lang="en"/>
              <a:t>The power is in your hands to build your own highly customized tooling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💡 Meet developers where they live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💡 </a:t>
            </a:r>
            <a:r>
              <a:rPr lang="en"/>
              <a:t>AI / LLM can be a for multiplier; is NOT a silver bullet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0"/>
          <p:cNvSpPr txBox="1"/>
          <p:nvPr>
            <p:ph type="title"/>
          </p:nvPr>
        </p:nvSpPr>
        <p:spPr>
          <a:xfrm>
            <a:off x="129425" y="6517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Info</a:t>
            </a:r>
            <a:endParaRPr/>
          </a:p>
        </p:txBody>
      </p:sp>
      <p:sp>
        <p:nvSpPr>
          <p:cNvPr id="387" name="Google Shape;387;p60"/>
          <p:cNvSpPr txBox="1"/>
          <p:nvPr>
            <p:ph idx="1" type="subTitle"/>
          </p:nvPr>
        </p:nvSpPr>
        <p:spPr>
          <a:xfrm>
            <a:off x="265500" y="2313225"/>
            <a:ext cx="4045200" cy="17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@cktricky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ken@dryrun.security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youtube.com/@AbsoluteAppSec</a:t>
            </a:r>
            <a:endParaRPr/>
          </a:p>
        </p:txBody>
      </p:sp>
      <p:pic>
        <p:nvPicPr>
          <p:cNvPr id="388" name="Google Shape;388;p60"/>
          <p:cNvPicPr preferRelativeResize="0"/>
          <p:nvPr/>
        </p:nvPicPr>
        <p:blipFill rotWithShape="1">
          <a:blip r:embed="rId3">
            <a:alphaModFix/>
          </a:blip>
          <a:srcRect b="23432" l="26901" r="28954" t="7382"/>
          <a:stretch/>
        </p:blipFill>
        <p:spPr>
          <a:xfrm>
            <a:off x="5790425" y="843100"/>
            <a:ext cx="1999075" cy="2895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3999900" cy="32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Brief History: DAST, SAST &amp; 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Introducing Contextual Security Analysis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Current examples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Overview of CSA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S.L.I.D.E.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Surface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Language/Framework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Intent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Detection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Environment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LLMs / AI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 cases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Examples</a:t>
            </a:r>
            <a:endParaRPr/>
          </a:p>
        </p:txBody>
      </p:sp>
      <p:sp>
        <p:nvSpPr>
          <p:cNvPr id="82" name="Google Shape;82;p17"/>
          <p:cNvSpPr txBox="1"/>
          <p:nvPr/>
        </p:nvSpPr>
        <p:spPr>
          <a:xfrm>
            <a:off x="5997225" y="1346850"/>
            <a:ext cx="2099700" cy="27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/>
              <a:t>🛣️</a:t>
            </a:r>
            <a:endParaRPr sz="1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Brief History: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n" sz="2711"/>
            </a:br>
            <a:r>
              <a:rPr lang="en" sz="2711"/>
              <a:t>SAST/DAST</a:t>
            </a:r>
            <a:endParaRPr sz="271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11"/>
              <a:t>&amp; </a:t>
            </a:r>
            <a:endParaRPr sz="271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11"/>
              <a:t>Me</a:t>
            </a:r>
            <a:endParaRPr sz="271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Brief History: SAST, DAST, &amp; Me</a:t>
            </a:r>
            <a:endParaRPr/>
          </a:p>
        </p:txBody>
      </p:sp>
      <p:grpSp>
        <p:nvGrpSpPr>
          <p:cNvPr id="93" name="Google Shape;93;p19"/>
          <p:cNvGrpSpPr/>
          <p:nvPr/>
        </p:nvGrpSpPr>
        <p:grpSpPr>
          <a:xfrm>
            <a:off x="1087525" y="1574025"/>
            <a:ext cx="1834900" cy="2315200"/>
            <a:chOff x="1083025" y="1574025"/>
            <a:chExt cx="1834900" cy="2315200"/>
          </a:xfrm>
        </p:grpSpPr>
        <p:sp>
          <p:nvSpPr>
            <p:cNvPr id="94" name="Google Shape;94;p19"/>
            <p:cNvSpPr txBox="1"/>
            <p:nvPr/>
          </p:nvSpPr>
          <p:spPr>
            <a:xfrm>
              <a:off x="1173451" y="1574025"/>
              <a:ext cx="10551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E1BF74"/>
                  </a:solidFill>
                  <a:latin typeface="Roboto"/>
                  <a:ea typeface="Roboto"/>
                  <a:cs typeface="Roboto"/>
                  <a:sym typeface="Roboto"/>
                </a:rPr>
                <a:t>1995 - 2004</a:t>
              </a:r>
              <a:endParaRPr b="1" sz="800">
                <a:solidFill>
                  <a:srgbClr val="E1BF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5" name="Google Shape;95;p19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E1BF74"/>
                  </a:solidFill>
                  <a:latin typeface="Roboto"/>
                  <a:ea typeface="Roboto"/>
                  <a:cs typeface="Roboto"/>
                  <a:sym typeface="Roboto"/>
                </a:rPr>
                <a:t>Me: School &amp; Navy</a:t>
              </a:r>
              <a:endParaRPr b="1" sz="1000">
                <a:solidFill>
                  <a:srgbClr val="E1BF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6" name="Google Shape;96;p19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95 - JavaScript released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98 - SQL Injection</a:t>
              </a:r>
              <a:b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98 - AppScan by Sanctum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00? - Web Inspect by Spi Dynamics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97" name="Google Shape;97;p19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19050">
              <a:solidFill>
                <a:srgbClr val="E1BF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8" name="Google Shape;98;p19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99" name="Google Shape;99;p19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E1BF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19"/>
          <p:cNvGrpSpPr/>
          <p:nvPr/>
        </p:nvGrpSpPr>
        <p:grpSpPr>
          <a:xfrm>
            <a:off x="2796474" y="1574025"/>
            <a:ext cx="1834900" cy="2315200"/>
            <a:chOff x="1083025" y="1574025"/>
            <a:chExt cx="1834900" cy="2315200"/>
          </a:xfrm>
        </p:grpSpPr>
        <p:sp>
          <p:nvSpPr>
            <p:cNvPr id="101" name="Google Shape;101;p19"/>
            <p:cNvSpPr txBox="1"/>
            <p:nvPr/>
          </p:nvSpPr>
          <p:spPr>
            <a:xfrm>
              <a:off x="1430602" y="1574025"/>
              <a:ext cx="7980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E1BF74"/>
                  </a:solidFill>
                  <a:latin typeface="Roboto"/>
                  <a:ea typeface="Roboto"/>
                  <a:cs typeface="Roboto"/>
                  <a:sym typeface="Roboto"/>
                </a:rPr>
                <a:t>2005-2010</a:t>
              </a:r>
              <a:endParaRPr b="1" sz="800">
                <a:solidFill>
                  <a:srgbClr val="E1BF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2" name="Google Shape;102;p19"/>
            <p:cNvSpPr txBox="1"/>
            <p:nvPr/>
          </p:nvSpPr>
          <p:spPr>
            <a:xfrm>
              <a:off x="1249375" y="2805200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E1BF74"/>
                  </a:solidFill>
                  <a:latin typeface="Roboto"/>
                  <a:ea typeface="Roboto"/>
                  <a:cs typeface="Roboto"/>
                  <a:sym typeface="Roboto"/>
                </a:rPr>
                <a:t>Me: Pentagon / FishNet Security</a:t>
              </a:r>
              <a:endParaRPr b="1" sz="1000">
                <a:solidFill>
                  <a:srgbClr val="E1BF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03;p19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02 Ounce labs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03 Fortify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06 Veracode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06 CheckMarx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04" name="Google Shape;104;p19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19050">
              <a:solidFill>
                <a:srgbClr val="E1BF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5" name="Google Shape;105;p19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E1BF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" name="Google Shape;107;p19"/>
          <p:cNvGrpSpPr/>
          <p:nvPr/>
        </p:nvGrpSpPr>
        <p:grpSpPr>
          <a:xfrm>
            <a:off x="4508319" y="1573325"/>
            <a:ext cx="1834900" cy="2315189"/>
            <a:chOff x="1083025" y="1574036"/>
            <a:chExt cx="1834900" cy="2315189"/>
          </a:xfrm>
        </p:grpSpPr>
        <p:sp>
          <p:nvSpPr>
            <p:cNvPr id="108" name="Google Shape;108;p19"/>
            <p:cNvSpPr txBox="1"/>
            <p:nvPr/>
          </p:nvSpPr>
          <p:spPr>
            <a:xfrm>
              <a:off x="1371283" y="1574036"/>
              <a:ext cx="8574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E1BF74"/>
                  </a:solidFill>
                  <a:latin typeface="Roboto"/>
                  <a:ea typeface="Roboto"/>
                  <a:cs typeface="Roboto"/>
                  <a:sym typeface="Roboto"/>
                </a:rPr>
                <a:t>2011-2017</a:t>
              </a:r>
              <a:endParaRPr b="1" sz="800">
                <a:solidFill>
                  <a:srgbClr val="E1BF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" name="Google Shape;109;p19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E1BF74"/>
                  </a:solidFill>
                  <a:latin typeface="Roboto"/>
                  <a:ea typeface="Roboto"/>
                  <a:cs typeface="Roboto"/>
                  <a:sym typeface="Roboto"/>
                </a:rPr>
                <a:t>Me: LivingSocial / xVisiu</a:t>
              </a:r>
              <a:r>
                <a:rPr b="1" lang="en" sz="1000">
                  <a:solidFill>
                    <a:srgbClr val="E1BF74"/>
                  </a:solidFill>
                  <a:latin typeface="Roboto"/>
                  <a:ea typeface="Roboto"/>
                  <a:cs typeface="Roboto"/>
                  <a:sym typeface="Roboto"/>
                </a:rPr>
                <a:t>m</a:t>
              </a:r>
              <a:endParaRPr b="1" sz="1000">
                <a:solidFill>
                  <a:srgbClr val="E1BF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0" name="Google Shape;110;p19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12 - Dependency Check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12 - A9 OWASP Category introduces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13 - Brakeman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15 - Retire.js</a:t>
              </a:r>
              <a:b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15 Synk launches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11" name="Google Shape;111;p19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19050">
              <a:solidFill>
                <a:srgbClr val="E1BF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2" name="Google Shape;112;p19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13" name="Google Shape;113;p19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E1BF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" name="Google Shape;114;p19"/>
          <p:cNvGrpSpPr/>
          <p:nvPr/>
        </p:nvGrpSpPr>
        <p:grpSpPr>
          <a:xfrm>
            <a:off x="6221583" y="1573300"/>
            <a:ext cx="1834900" cy="2315203"/>
            <a:chOff x="1083025" y="1574022"/>
            <a:chExt cx="1834900" cy="2315203"/>
          </a:xfrm>
        </p:grpSpPr>
        <p:sp>
          <p:nvSpPr>
            <p:cNvPr id="115" name="Google Shape;115;p19"/>
            <p:cNvSpPr txBox="1"/>
            <p:nvPr/>
          </p:nvSpPr>
          <p:spPr>
            <a:xfrm>
              <a:off x="1204663" y="1574022"/>
              <a:ext cx="10239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E1BF74"/>
                  </a:solidFill>
                  <a:latin typeface="Roboto"/>
                  <a:ea typeface="Roboto"/>
                  <a:cs typeface="Roboto"/>
                  <a:sym typeface="Roboto"/>
                </a:rPr>
                <a:t>2017-2023</a:t>
              </a:r>
              <a:endParaRPr b="1" sz="800">
                <a:solidFill>
                  <a:srgbClr val="E1BF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6" name="Google Shape;116;p19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E1BF74"/>
                  </a:solidFill>
                  <a:latin typeface="Roboto"/>
                  <a:ea typeface="Roboto"/>
                  <a:cs typeface="Roboto"/>
                  <a:sym typeface="Roboto"/>
                </a:rPr>
                <a:t>Me: GitHub / DryRun Security</a:t>
              </a:r>
              <a:endParaRPr b="1" sz="1000">
                <a:solidFill>
                  <a:srgbClr val="E1BF74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" name="Google Shape;117;p19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19 Semgrep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19 CodeQL</a:t>
              </a:r>
              <a:b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22 Co-Pilot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18" name="Google Shape;118;p19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cap="flat" cmpd="sng" w="19050">
              <a:solidFill>
                <a:srgbClr val="E1BF7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9" name="Google Shape;119;p19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fmla="val 96952" name="adj"/>
              </a:avLst>
            </a:prstGeom>
            <a:solidFill>
              <a:srgbClr val="E1BF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1" name="Google Shape;121;p19"/>
          <p:cNvCxnSpPr/>
          <p:nvPr/>
        </p:nvCxnSpPr>
        <p:spPr>
          <a:xfrm>
            <a:off x="2337102" y="1847821"/>
            <a:ext cx="718500" cy="741900"/>
          </a:xfrm>
          <a:prstGeom prst="straightConnector1">
            <a:avLst/>
          </a:prstGeom>
          <a:noFill/>
          <a:ln cap="flat" cmpd="sng" w="19050">
            <a:solidFill>
              <a:srgbClr val="E1BF7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2" name="Google Shape;122;p19"/>
          <p:cNvSpPr txBox="1"/>
          <p:nvPr/>
        </p:nvSpPr>
        <p:spPr>
          <a:xfrm>
            <a:off x="6306325" y="3839950"/>
            <a:ext cx="29715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E1BF74"/>
                </a:solidFill>
                <a:latin typeface="Caveat"/>
                <a:ea typeface="Caveat"/>
                <a:cs typeface="Caveat"/>
                <a:sym typeface="Caveat"/>
              </a:rPr>
              <a:t>IMPORTANT!!!</a:t>
            </a:r>
            <a:endParaRPr b="1" sz="3500">
              <a:solidFill>
                <a:srgbClr val="E1BF74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23" name="Google Shape;123;p19"/>
          <p:cNvSpPr/>
          <p:nvPr/>
        </p:nvSpPr>
        <p:spPr>
          <a:xfrm>
            <a:off x="4508325" y="3118625"/>
            <a:ext cx="1610400" cy="1288200"/>
          </a:xfrm>
          <a:prstGeom prst="ellipse">
            <a:avLst/>
          </a:prstGeom>
          <a:noFill/>
          <a:ln cap="flat" cmpd="sng" w="19050">
            <a:solidFill>
              <a:srgbClr val="E1BF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" name="Google Shape;124;p19"/>
          <p:cNvCxnSpPr/>
          <p:nvPr/>
        </p:nvCxnSpPr>
        <p:spPr>
          <a:xfrm rot="10800000">
            <a:off x="6033900" y="4108250"/>
            <a:ext cx="550800" cy="196800"/>
          </a:xfrm>
          <a:prstGeom prst="straightConnector1">
            <a:avLst/>
          </a:prstGeom>
          <a:noFill/>
          <a:ln cap="flat" cmpd="sng" w="19050">
            <a:solidFill>
              <a:srgbClr val="E1BF7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</a:t>
            </a:r>
            <a:endParaRPr/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2572050" y="1007850"/>
            <a:ext cx="3999900" cy="36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🖥️ DAST sort of dropped off along the way…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🧑‍💻</a:t>
            </a:r>
            <a:r>
              <a:rPr lang="en"/>
              <a:t>Tools marketed with developers in mind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⚙️Tools still built with Security expertise required (problematic for Security Champions)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🙅‍♂️</a:t>
            </a:r>
            <a:r>
              <a:rPr b="1" lang="en"/>
              <a:t>Perfection in DAST/SAST does not exist. Our tolerance for mistakes is way higher than we’d like to admit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Known Gaps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r>
              <a:rPr lang="en"/>
              <a:t> stacks are adopted faster than we can write tools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Scanners of today are a sing</a:t>
            </a:r>
            <a:r>
              <a:rPr lang="en"/>
              <a:t>ular</a:t>
            </a:r>
            <a:r>
              <a:rPr lang="en"/>
              <a:t>, mixed-result accuracy data point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Completely ignores the following data points: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Previously discovered vulnerabilities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Known dangerous portions of a codebase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Code Quality risk markers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Authorship completely ignored as a risk factor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Existing Service Risk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… The list goes on (S.L.I.D.E.)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